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6" r:id="rId3"/>
    <p:sldMasterId id="2147483663" r:id="rId4"/>
  </p:sldMasterIdLst>
  <p:sldIdLst>
    <p:sldId id="256" r:id="rId5"/>
    <p:sldId id="260" r:id="rId6"/>
    <p:sldId id="261" r:id="rId7"/>
    <p:sldId id="263" r:id="rId8"/>
    <p:sldId id="262" r:id="rId9"/>
    <p:sldId id="264" r:id="rId10"/>
    <p:sldId id="258" r:id="rId11"/>
    <p:sldId id="265" r:id="rId12"/>
  </p:sldIdLst>
  <p:sldSz cx="9144000" cy="6858000" type="screen4x3"/>
  <p:notesSz cx="6735763" cy="98694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206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07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direction\redirection$\DDM10\Bureau\Graph%20synthese%20BC1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redirection\redirection$\DDM10\Bureau\Graph%20synthese%20BC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8"/>
  <c:chart>
    <c:plotArea>
      <c:layout/>
      <c:pieChart>
        <c:varyColors val="1"/>
        <c:ser>
          <c:idx val="0"/>
          <c:order val="0"/>
          <c:explosion val="25"/>
          <c:cat>
            <c:strRef>
              <c:f>Feuil1!$B$21:$B$26</c:f>
              <c:strCache>
                <c:ptCount val="6"/>
                <c:pt idx="0">
                  <c:v>Industrie Manufacturière</c:v>
                </c:pt>
                <c:pt idx="1">
                  <c:v>Transports</c:v>
                </c:pt>
                <c:pt idx="2">
                  <c:v>Construction</c:v>
                </c:pt>
                <c:pt idx="3">
                  <c:v>Services</c:v>
                </c:pt>
                <c:pt idx="4">
                  <c:v>Commerce</c:v>
                </c:pt>
                <c:pt idx="5">
                  <c:v>Restauration</c:v>
                </c:pt>
              </c:strCache>
            </c:strRef>
          </c:cat>
          <c:val>
            <c:numRef>
              <c:f>Feuil1!$C$21:$C$26</c:f>
              <c:numCache>
                <c:formatCode>General</c:formatCode>
                <c:ptCount val="6"/>
                <c:pt idx="0">
                  <c:v>8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firstSliceAng val="0"/>
      </c:pieChart>
    </c:plotArea>
    <c:plotVisOnly val="1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style val="18"/>
  <c:chart>
    <c:plotArea>
      <c:layout/>
      <c:pieChart>
        <c:varyColors val="1"/>
        <c:ser>
          <c:idx val="0"/>
          <c:order val="0"/>
          <c:explosion val="25"/>
          <c:cat>
            <c:strRef>
              <c:f>Feuil1!$G$4:$G$6</c:f>
              <c:strCache>
                <c:ptCount val="3"/>
                <c:pt idx="0">
                  <c:v>&lt; 50</c:v>
                </c:pt>
                <c:pt idx="1">
                  <c:v>50 - 250</c:v>
                </c:pt>
                <c:pt idx="2">
                  <c:v>&gt; 250</c:v>
                </c:pt>
              </c:strCache>
            </c:strRef>
          </c:cat>
          <c:val>
            <c:numRef>
              <c:f>Feuil1!$H$4:$H$6</c:f>
              <c:numCache>
                <c:formatCode>General</c:formatCode>
                <c:ptCount val="3"/>
                <c:pt idx="0">
                  <c:v>9</c:v>
                </c:pt>
                <c:pt idx="1">
                  <c:v>5</c:v>
                </c:pt>
                <c:pt idx="2">
                  <c:v>1</c:v>
                </c:pt>
              </c:numCache>
            </c:numRef>
          </c:val>
        </c:ser>
        <c:firstSliceAng val="0"/>
      </c:pieChart>
    </c:plotArea>
    <c:plotVisOnly val="1"/>
  </c:chart>
  <c:spPr>
    <a:ln>
      <a:noFill/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2555776" y="116633"/>
            <a:ext cx="6404248" cy="720080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39552" y="188641"/>
            <a:ext cx="8280920" cy="720079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4400">
                <a:solidFill>
                  <a:srgbClr val="652068"/>
                </a:solidFill>
                <a:latin typeface="Verdana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1"/>
          </p:nvPr>
        </p:nvSpPr>
        <p:spPr>
          <a:xfrm>
            <a:off x="468313" y="1628775"/>
            <a:ext cx="8351837" cy="4248150"/>
          </a:xfrm>
          <a:prstGeom prst="rect">
            <a:avLst/>
          </a:prstGeom>
        </p:spPr>
        <p:txBody>
          <a:bodyPr/>
          <a:lstStyle>
            <a:lvl1pPr>
              <a:buClr>
                <a:srgbClr val="652068"/>
              </a:buClr>
              <a:buFont typeface="Wingdings" pitchFamily="2" charset="2"/>
              <a:buChar char="§"/>
              <a:defRPr>
                <a:latin typeface="Verdana" pitchFamily="34" charset="0"/>
              </a:defRPr>
            </a:lvl1pPr>
            <a:lvl2pPr>
              <a:buClr>
                <a:srgbClr val="B7C86E"/>
              </a:buClr>
              <a:buFont typeface="Wingdings" pitchFamily="2" charset="2"/>
              <a:buChar char="§"/>
              <a:defRPr>
                <a:latin typeface="Verdana" pitchFamily="34" charset="0"/>
              </a:defRPr>
            </a:lvl2pPr>
            <a:lvl3pPr>
              <a:buClr>
                <a:srgbClr val="009EE0"/>
              </a:buClr>
              <a:buFont typeface="Wingdings" pitchFamily="2" charset="2"/>
              <a:buChar char="§"/>
              <a:defRPr>
                <a:latin typeface="Verdana" pitchFamily="34" charset="0"/>
              </a:defRPr>
            </a:lvl3pPr>
            <a:lvl4pPr>
              <a:buClr>
                <a:srgbClr val="652068"/>
              </a:buClr>
              <a:buFont typeface="Wingdings" pitchFamily="2" charset="2"/>
              <a:buChar char="§"/>
              <a:defRPr>
                <a:latin typeface="Verdana" pitchFamily="34" charset="0"/>
              </a:defRPr>
            </a:lvl4pPr>
            <a:lvl5pPr>
              <a:buClr>
                <a:srgbClr val="B7C86E"/>
              </a:buClr>
              <a:buFont typeface="Wingdings" pitchFamily="2" charset="2"/>
              <a:buChar char="§"/>
              <a:defRPr>
                <a:latin typeface="Verdana" pitchFamily="34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CCBE5-CEB9-4A40-ACF3-A6A442C48CBB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CD8B5-B411-4A06-87BE-85AE58E9D0F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Image 6" descr="modele ppt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52CA5-269C-4169-9F57-848F36CC9450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8D208-A7ED-4988-BF01-9E7560518A70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Image 6" descr="modele ppt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8076C-3ADC-4F2A-92BE-B1CDCAD61E3E}" type="datetimeFigureOut">
              <a:rPr lang="fr-FR" smtClean="0"/>
              <a:pPr/>
              <a:t>31/01/2012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C484D-EAB2-4E59-BB76-41F4B78892AB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7" name="Image 6" descr="modele ppt2.jpg"/>
          <p:cNvPicPr>
            <a:picLocks noChangeAspect="1"/>
          </p:cNvPicPr>
          <p:nvPr userDrawn="1"/>
        </p:nvPicPr>
        <p:blipFill>
          <a:blip r:embed="rId3" cstate="print"/>
          <a:srcRect t="90814"/>
          <a:stretch>
            <a:fillRect/>
          </a:stretch>
        </p:blipFill>
        <p:spPr>
          <a:xfrm>
            <a:off x="0" y="6228042"/>
            <a:ext cx="9144000" cy="629958"/>
          </a:xfrm>
          <a:prstGeom prst="rect">
            <a:avLst/>
          </a:prstGeom>
        </p:spPr>
      </p:pic>
      <p:pic>
        <p:nvPicPr>
          <p:cNvPr id="8" name="Image 7" descr="logo CCIE quadri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316416" y="6165304"/>
            <a:ext cx="684660" cy="410101"/>
          </a:xfrm>
          <a:prstGeom prst="rect">
            <a:avLst/>
          </a:prstGeom>
        </p:spPr>
      </p:pic>
      <p:pic>
        <p:nvPicPr>
          <p:cNvPr id="9" name="Image 8" descr="modele ppt3.jpg"/>
          <p:cNvPicPr>
            <a:picLocks noChangeAspect="1"/>
          </p:cNvPicPr>
          <p:nvPr userDrawn="1"/>
        </p:nvPicPr>
        <p:blipFill>
          <a:blip r:embed="rId5" cstate="print"/>
          <a:srcRect r="94488" b="71391"/>
          <a:stretch>
            <a:fillRect/>
          </a:stretch>
        </p:blipFill>
        <p:spPr>
          <a:xfrm>
            <a:off x="0" y="0"/>
            <a:ext cx="503825" cy="1961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odele ppt3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 userDrawn="1"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b="1" baseline="0">
                <a:solidFill>
                  <a:srgbClr val="652068"/>
                </a:solidFill>
                <a:latin typeface="Verdana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52068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Entreprises,</a:t>
            </a:r>
            <a:br>
              <a:rPr kumimoji="0" lang="fr-FR" sz="5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52068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</a:br>
            <a:endParaRPr kumimoji="0" lang="fr-FR" sz="3000" b="1" i="0" u="none" strike="noStrike" kern="1200" cap="none" spc="0" normalizeH="0" baseline="0" noProof="0" dirty="0" smtClean="0">
              <a:ln>
                <a:noFill/>
              </a:ln>
              <a:solidFill>
                <a:srgbClr val="652068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52068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ayez le réflexe CCI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kalengo.fr/images/zoom%20876%20000%20200.jp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Action Bilan Carbone</a:t>
            </a:r>
            <a:r>
              <a:rPr lang="fr-FR" baseline="30000" dirty="0" smtClean="0"/>
              <a:t>®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5796136" y="5517232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200" dirty="0" smtClean="0">
                <a:latin typeface="Verdana" pitchFamily="34" charset="0"/>
              </a:rPr>
              <a:t>Réseau Climat Essonnien, 31/01/2012</a:t>
            </a:r>
            <a:endParaRPr lang="fr-FR" sz="12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 smtClean="0"/>
              <a:t>Action Bilan Carbone</a:t>
            </a:r>
            <a:r>
              <a:rPr lang="fr-FR" sz="3600" baseline="30000" dirty="0" smtClean="0"/>
              <a:t>®</a:t>
            </a:r>
            <a:r>
              <a:rPr lang="fr-FR" sz="3600" dirty="0" smtClean="0"/>
              <a:t> CCI Essonne</a:t>
            </a:r>
            <a:endParaRPr lang="fr-FR" sz="360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just"/>
            <a:r>
              <a:rPr lang="fr-FR" sz="1800" b="1" u="sng" dirty="0" smtClean="0"/>
              <a:t>Objectif :</a:t>
            </a:r>
            <a:r>
              <a:rPr lang="fr-FR" sz="1800" dirty="0" smtClean="0"/>
              <a:t> accompagnement des entreprises à la réalisation d’un bilan carbone</a:t>
            </a:r>
            <a:r>
              <a:rPr lang="fr-FR" sz="1800" baseline="30000" dirty="0" smtClean="0"/>
              <a:t>®</a:t>
            </a:r>
          </a:p>
          <a:p>
            <a:pPr algn="just"/>
            <a:endParaRPr lang="fr-FR" sz="1800" dirty="0" smtClean="0"/>
          </a:p>
          <a:p>
            <a:pPr algn="just"/>
            <a:r>
              <a:rPr lang="fr-FR" sz="1800" b="1" dirty="0" smtClean="0">
                <a:solidFill>
                  <a:srgbClr val="0070C0"/>
                </a:solidFill>
              </a:rPr>
              <a:t>Formation</a:t>
            </a:r>
            <a:r>
              <a:rPr lang="fr-FR" sz="1800" b="1" dirty="0" smtClean="0"/>
              <a:t> </a:t>
            </a:r>
            <a:r>
              <a:rPr lang="fr-FR" sz="1800" dirty="0" smtClean="0"/>
              <a:t>à la méthode et </a:t>
            </a:r>
            <a:r>
              <a:rPr lang="fr-FR" sz="1800" b="1" dirty="0" smtClean="0">
                <a:solidFill>
                  <a:srgbClr val="0070C0"/>
                </a:solidFill>
              </a:rPr>
              <a:t>sensibilisation</a:t>
            </a:r>
            <a:r>
              <a:rPr lang="fr-FR" sz="1800" dirty="0" smtClean="0"/>
              <a:t> au changement climatique assurée par la CCI Essonne</a:t>
            </a:r>
          </a:p>
          <a:p>
            <a:pPr algn="just"/>
            <a:endParaRPr lang="fr-FR" sz="1800" dirty="0" smtClean="0"/>
          </a:p>
          <a:p>
            <a:pPr algn="just"/>
            <a:r>
              <a:rPr lang="fr-FR" sz="1800" b="1" dirty="0" smtClean="0">
                <a:solidFill>
                  <a:srgbClr val="0070C0"/>
                </a:solidFill>
              </a:rPr>
              <a:t>Accompagnement de 6 jours </a:t>
            </a:r>
            <a:r>
              <a:rPr lang="fr-FR" sz="1800" dirty="0" smtClean="0"/>
              <a:t>par un consultant externe accrédité ADEME et mandaté par la CCI Essonne</a:t>
            </a:r>
          </a:p>
          <a:p>
            <a:pPr algn="just"/>
            <a:endParaRPr lang="fr-FR" sz="1800" dirty="0" smtClean="0"/>
          </a:p>
          <a:p>
            <a:pPr algn="just"/>
            <a:r>
              <a:rPr lang="fr-FR" sz="1800" dirty="0" smtClean="0"/>
              <a:t>L’action se déroule sur une </a:t>
            </a:r>
            <a:r>
              <a:rPr lang="fr-FR" sz="1800" b="1" dirty="0" smtClean="0">
                <a:solidFill>
                  <a:srgbClr val="0070C0"/>
                </a:solidFill>
              </a:rPr>
              <a:t>période de 4 à 6 mois</a:t>
            </a:r>
          </a:p>
          <a:p>
            <a:pPr algn="just"/>
            <a:endParaRPr lang="fr-FR" sz="1800" dirty="0" smtClean="0"/>
          </a:p>
          <a:p>
            <a:pPr algn="just"/>
            <a:r>
              <a:rPr lang="fr-FR" sz="1800" b="1" dirty="0" smtClean="0">
                <a:solidFill>
                  <a:srgbClr val="0070C0"/>
                </a:solidFill>
              </a:rPr>
              <a:t>Coût réduit </a:t>
            </a:r>
            <a:r>
              <a:rPr lang="fr-FR" sz="1800" dirty="0" smtClean="0"/>
              <a:t>pour l’entreprise : 1500 € HT</a:t>
            </a:r>
            <a:endParaRPr lang="fr-FR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Graphique 18"/>
          <p:cNvGraphicFramePr/>
          <p:nvPr/>
        </p:nvGraphicFramePr>
        <p:xfrm>
          <a:off x="179512" y="249289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Action Bilan Carbone</a:t>
            </a:r>
            <a:r>
              <a:rPr lang="fr-FR" sz="3600" baseline="30000" dirty="0" smtClean="0"/>
              <a:t>®</a:t>
            </a:r>
            <a:r>
              <a:rPr lang="fr-FR" sz="3600" dirty="0" smtClean="0"/>
              <a:t> depuis 2010</a:t>
            </a:r>
            <a:endParaRPr lang="fr-FR" sz="36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611560" y="1052736"/>
          <a:ext cx="7848872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8872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fr-FR" sz="2200" dirty="0" smtClean="0"/>
                        <a:t>18 entreprises accompagnées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200" dirty="0" smtClean="0"/>
                        <a:t>15 à 20</a:t>
                      </a:r>
                      <a:r>
                        <a:rPr lang="fr-FR" sz="2200" baseline="0" dirty="0" smtClean="0"/>
                        <a:t> % de potentiel d’économie identifié</a:t>
                      </a:r>
                      <a:endParaRPr lang="fr-FR" sz="2200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Graphique 4"/>
          <p:cNvGraphicFramePr/>
          <p:nvPr/>
        </p:nvGraphicFramePr>
        <p:xfrm>
          <a:off x="4283968" y="249289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7812360" y="3501008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&lt; 50</a:t>
            </a:r>
            <a:endParaRPr lang="fr-FR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572000" y="3481263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50-250</a:t>
            </a:r>
            <a:endParaRPr lang="fr-FR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940152" y="234888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&gt; 250</a:t>
            </a:r>
            <a:endParaRPr lang="fr-FR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580112" y="5570076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RÉPARTITION SELON LES EFFECTIFS</a:t>
            </a:r>
            <a:endParaRPr lang="fr-FR" sz="14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3203848" y="2564904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Industrie manufacturière</a:t>
            </a:r>
            <a:endParaRPr lang="fr-FR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043608" y="4941168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Commerce</a:t>
            </a:r>
            <a:endParaRPr lang="fr-FR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39552" y="2780928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Transports</a:t>
            </a:r>
            <a:endParaRPr lang="fr-FR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619672" y="2276872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Restauration</a:t>
            </a:r>
            <a:endParaRPr lang="fr-FR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39552" y="4149080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Services</a:t>
            </a:r>
            <a:endParaRPr lang="fr-FR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07504" y="3573016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Construction</a:t>
            </a:r>
            <a:endParaRPr lang="fr-FR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403648" y="5570076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/>
              <a:t>RÉPARTITION SELON LES SECTEURS D’ACTIVITES</a:t>
            </a:r>
            <a:endParaRPr lang="fr-FR" sz="1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Exemple d’actions de réduction</a:t>
            </a:r>
            <a:endParaRPr lang="fr-FR" sz="360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sz="1400" dirty="0" smtClean="0"/>
          </a:p>
          <a:p>
            <a:pPr algn="just"/>
            <a:r>
              <a:rPr lang="fr-FR" sz="1800" dirty="0" smtClean="0"/>
              <a:t>Formation à l’éco-conduite </a:t>
            </a:r>
          </a:p>
          <a:p>
            <a:pPr algn="just"/>
            <a:endParaRPr lang="fr-FR" sz="1800" dirty="0" smtClean="0">
              <a:sym typeface="Wingdings 3"/>
            </a:endParaRPr>
          </a:p>
          <a:p>
            <a:pPr algn="just"/>
            <a:r>
              <a:rPr lang="fr-FR" sz="1800" dirty="0" smtClean="0">
                <a:sym typeface="Wingdings 3"/>
              </a:rPr>
              <a:t>Optimiser la logistique</a:t>
            </a:r>
          </a:p>
          <a:p>
            <a:pPr lvl="1" algn="just">
              <a:buNone/>
            </a:pPr>
            <a:endParaRPr lang="fr-FR" sz="1800" dirty="0" smtClean="0">
              <a:sym typeface="Wingdings 3"/>
            </a:endParaRPr>
          </a:p>
          <a:p>
            <a:pPr algn="just"/>
            <a:r>
              <a:rPr lang="fr-FR" sz="1800" dirty="0" smtClean="0">
                <a:sym typeface="Wingdings 3"/>
              </a:rPr>
              <a:t>Utiliser des matériaux recyclés dans les procédés de fabrication </a:t>
            </a:r>
          </a:p>
          <a:p>
            <a:pPr algn="just"/>
            <a:endParaRPr lang="fr-FR" sz="1800" dirty="0" smtClean="0">
              <a:sym typeface="Wingdings 3"/>
            </a:endParaRPr>
          </a:p>
          <a:p>
            <a:pPr algn="just"/>
            <a:r>
              <a:rPr lang="fr-FR" sz="1800" dirty="0" smtClean="0">
                <a:sym typeface="Wingdings 3"/>
              </a:rPr>
              <a:t>Diminuer les quantités d’emballage</a:t>
            </a:r>
          </a:p>
          <a:p>
            <a:pPr algn="just"/>
            <a:endParaRPr lang="fr-FR" sz="1800" dirty="0" smtClean="0">
              <a:sym typeface="Wingdings 3"/>
            </a:endParaRPr>
          </a:p>
          <a:p>
            <a:pPr algn="just"/>
            <a:r>
              <a:rPr lang="fr-FR" sz="1800" dirty="0" smtClean="0">
                <a:sym typeface="Wingdings 3"/>
              </a:rPr>
              <a:t>Valorisation des déchets</a:t>
            </a:r>
          </a:p>
          <a:p>
            <a:pPr algn="just"/>
            <a:endParaRPr lang="fr-FR" sz="1800" dirty="0" smtClean="0">
              <a:sym typeface="Wingdings 3"/>
            </a:endParaRPr>
          </a:p>
          <a:p>
            <a:pPr algn="just"/>
            <a:r>
              <a:rPr lang="fr-FR" sz="1800" dirty="0" smtClean="0">
                <a:sym typeface="Wingdings 3"/>
              </a:rPr>
              <a:t>…</a:t>
            </a:r>
          </a:p>
          <a:p>
            <a:pPr algn="just">
              <a:buNone/>
            </a:pPr>
            <a:endParaRPr lang="fr-FR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Exemple de valorisation</a:t>
            </a:r>
            <a:endParaRPr lang="fr-FR" sz="360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sz="1400" dirty="0" smtClean="0"/>
          </a:p>
          <a:p>
            <a:endParaRPr lang="fr-FR" sz="1400" dirty="0" smtClean="0"/>
          </a:p>
          <a:p>
            <a:pPr algn="just"/>
            <a:r>
              <a:rPr lang="fr-FR" sz="1800" dirty="0" smtClean="0"/>
              <a:t>Etiquetage carbone des produits :</a:t>
            </a:r>
            <a:endParaRPr lang="fr-FR" sz="1800" dirty="0"/>
          </a:p>
        </p:txBody>
      </p:sp>
      <p:pic>
        <p:nvPicPr>
          <p:cNvPr id="2052" name="Picture 4" descr="http://www.salons-online.com/kalengo/visuals/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916832"/>
            <a:ext cx="2076450" cy="857250"/>
          </a:xfrm>
          <a:prstGeom prst="rect">
            <a:avLst/>
          </a:prstGeom>
          <a:noFill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3789040"/>
            <a:ext cx="90678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Porte brochure bois écologique lasuré NF environement">
            <a:hlinkClick r:id="rId4" tooltip="Porte brochure bois écologique lasuré NF environement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3429000"/>
            <a:ext cx="96012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/>
              <a:t>La CCI accompagne les entreprises</a:t>
            </a:r>
            <a:endParaRPr lang="fr-FR" sz="3600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buNone/>
            </a:pPr>
            <a:endParaRPr lang="fr-FR" sz="1400" dirty="0" smtClean="0"/>
          </a:p>
          <a:p>
            <a:pPr algn="just"/>
            <a:r>
              <a:rPr lang="fr-FR" sz="1800" b="1" dirty="0" smtClean="0">
                <a:solidFill>
                  <a:srgbClr val="0070C0"/>
                </a:solidFill>
              </a:rPr>
              <a:t>Bilan Carbone : </a:t>
            </a:r>
          </a:p>
          <a:p>
            <a:pPr algn="just"/>
            <a:endParaRPr lang="fr-FR" sz="1800" b="1" dirty="0" smtClean="0">
              <a:solidFill>
                <a:srgbClr val="0070C0"/>
              </a:solidFill>
            </a:endParaRPr>
          </a:p>
          <a:p>
            <a:pPr lvl="2" algn="just"/>
            <a:r>
              <a:rPr lang="fr-FR" sz="1800" dirty="0" smtClean="0"/>
              <a:t>action collective pour les PME</a:t>
            </a:r>
          </a:p>
          <a:p>
            <a:pPr lvl="2" algn="just"/>
            <a:r>
              <a:rPr lang="fr-FR" sz="1800" dirty="0" smtClean="0"/>
              <a:t>accompagnement pour les autres entreprises (cahier des charges, sélection d’un prestataire …)</a:t>
            </a:r>
          </a:p>
          <a:p>
            <a:pPr algn="just"/>
            <a:endParaRPr lang="fr-FR" sz="1800" dirty="0" smtClean="0"/>
          </a:p>
          <a:p>
            <a:pPr algn="just"/>
            <a:r>
              <a:rPr lang="fr-FR" sz="1800" b="1" dirty="0" smtClean="0">
                <a:solidFill>
                  <a:srgbClr val="0070C0"/>
                </a:solidFill>
              </a:rPr>
              <a:t>Pré-diagnostic Energie : </a:t>
            </a:r>
          </a:p>
          <a:p>
            <a:pPr algn="just"/>
            <a:endParaRPr lang="fr-FR" sz="1800" b="1" dirty="0" smtClean="0">
              <a:solidFill>
                <a:srgbClr val="0070C0"/>
              </a:solidFill>
            </a:endParaRPr>
          </a:p>
          <a:p>
            <a:pPr lvl="2" algn="just"/>
            <a:r>
              <a:rPr lang="fr-FR" sz="1800" dirty="0" smtClean="0"/>
              <a:t>analyse des consommations pour identifier des solutions accessibles de réduction des coûts</a:t>
            </a:r>
          </a:p>
          <a:p>
            <a:pPr algn="just">
              <a:buNone/>
            </a:pPr>
            <a:endParaRPr lang="fr-FR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83568" y="1700808"/>
            <a:ext cx="8064896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rgbClr val="0070C0"/>
                </a:solidFill>
              </a:rPr>
              <a:t>Guillaume BÉNARD</a:t>
            </a:r>
          </a:p>
          <a:p>
            <a:pPr algn="ctr"/>
            <a:r>
              <a:rPr lang="fr-FR" sz="3600" b="1" dirty="0" smtClean="0">
                <a:solidFill>
                  <a:srgbClr val="0070C0"/>
                </a:solidFill>
              </a:rPr>
              <a:t>Conseiller Energie</a:t>
            </a:r>
          </a:p>
          <a:p>
            <a:pPr algn="ctr"/>
            <a:endParaRPr lang="fr-FR" sz="3600" b="1" dirty="0" smtClean="0"/>
          </a:p>
          <a:p>
            <a:pPr algn="ctr"/>
            <a:r>
              <a:rPr lang="fr-FR" sz="3600" b="1" dirty="0" smtClean="0"/>
              <a:t>01.60.79.94.54</a:t>
            </a:r>
          </a:p>
          <a:p>
            <a:pPr algn="ctr"/>
            <a:r>
              <a:rPr lang="fr-FR" sz="3600" b="1" dirty="0" smtClean="0"/>
              <a:t>g.benard@essonne.cci.fr</a:t>
            </a:r>
            <a:endParaRPr lang="fr-F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3600" b="1" dirty="0" smtClean="0"/>
              <a:t>FORUM ENERGIE</a:t>
            </a:r>
            <a:endParaRPr lang="fr-FR" sz="3600" b="1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/>
          </p:nvPr>
        </p:nvSpPr>
        <p:spPr>
          <a:xfrm>
            <a:off x="468313" y="980728"/>
            <a:ext cx="8351837" cy="4896197"/>
          </a:xfrm>
        </p:spPr>
        <p:txBody>
          <a:bodyPr/>
          <a:lstStyle/>
          <a:p>
            <a:pPr>
              <a:buNone/>
            </a:pPr>
            <a:endParaRPr lang="fr-FR" sz="1400" dirty="0" smtClean="0"/>
          </a:p>
          <a:p>
            <a:pPr algn="r">
              <a:buNone/>
            </a:pPr>
            <a:r>
              <a:rPr lang="fr-FR" sz="2000" b="1" dirty="0" smtClean="0">
                <a:solidFill>
                  <a:srgbClr val="0070C0"/>
                </a:solidFill>
              </a:rPr>
              <a:t>27 MARS 2012 </a:t>
            </a:r>
            <a:r>
              <a:rPr lang="fr-FR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à la CCI Essonne - Evry</a:t>
            </a:r>
          </a:p>
          <a:p>
            <a:pPr algn="r">
              <a:buNone/>
            </a:pPr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9h - 13h</a:t>
            </a:r>
          </a:p>
          <a:p>
            <a:pPr algn="just"/>
            <a:endParaRPr lang="fr-FR" sz="1800" b="1" dirty="0" smtClean="0">
              <a:solidFill>
                <a:srgbClr val="0070C0"/>
              </a:solidFill>
            </a:endParaRPr>
          </a:p>
          <a:p>
            <a:pPr algn="just"/>
            <a:r>
              <a:rPr lang="fr-FR" sz="2000" dirty="0" smtClean="0"/>
              <a:t>Avec la participation de Jean </a:t>
            </a:r>
            <a:r>
              <a:rPr lang="fr-FR" sz="2000" dirty="0" err="1" smtClean="0"/>
              <a:t>Jouzel</a:t>
            </a:r>
            <a:r>
              <a:rPr lang="fr-FR" sz="2000" dirty="0" smtClean="0"/>
              <a:t>, membre du GIEC et </a:t>
            </a:r>
            <a:r>
              <a:rPr lang="fr-FR" sz="2000" dirty="0" err="1" smtClean="0"/>
              <a:t>co</a:t>
            </a:r>
            <a:r>
              <a:rPr lang="fr-FR" sz="2000" dirty="0" smtClean="0"/>
              <a:t>-prix Nobel de la Paix 2007</a:t>
            </a:r>
          </a:p>
          <a:p>
            <a:pPr algn="just"/>
            <a:endParaRPr lang="fr-FR" sz="2000" dirty="0" smtClean="0"/>
          </a:p>
          <a:p>
            <a:pPr algn="just"/>
            <a:r>
              <a:rPr lang="fr-FR" sz="2000" dirty="0" smtClean="0"/>
              <a:t>Atelier « Comment réduire sa facture énergétique ? »</a:t>
            </a:r>
          </a:p>
          <a:p>
            <a:pPr algn="just"/>
            <a:endParaRPr lang="fr-FR" sz="2000" dirty="0" smtClean="0"/>
          </a:p>
          <a:p>
            <a:pPr algn="just"/>
            <a:r>
              <a:rPr lang="fr-FR" sz="2000" dirty="0" smtClean="0"/>
              <a:t>Atelier « Empreinte carbone et affichage environnemental: obligations et démarches volontaires des entreprise »</a:t>
            </a:r>
            <a:endParaRPr lang="fr-F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230</Words>
  <Application>Microsoft Office PowerPoint</Application>
  <PresentationFormat>Affichage à l'écran (4:3)</PresentationFormat>
  <Paragraphs>68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4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Thème Office</vt:lpstr>
      <vt:lpstr>Conception personnalisée</vt:lpstr>
      <vt:lpstr>2_Conception personnalisée</vt:lpstr>
      <vt:lpstr>1_Conception personnalisée</vt:lpstr>
      <vt:lpstr>Action Bilan Carbone®</vt:lpstr>
      <vt:lpstr>Action Bilan Carbone® CCI Essonne</vt:lpstr>
      <vt:lpstr>Action Bilan Carbone® depuis 2010</vt:lpstr>
      <vt:lpstr>Exemple d’actions de réduction</vt:lpstr>
      <vt:lpstr>Exemple de valorisation</vt:lpstr>
      <vt:lpstr>La CCI accompagne les entreprises</vt:lpstr>
      <vt:lpstr>Diapositive 7</vt:lpstr>
      <vt:lpstr>FORUM ENERGIE</vt:lpstr>
    </vt:vector>
  </TitlesOfParts>
  <Company>CCI Essonne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 </dc:creator>
  <cp:lastModifiedBy>DDM10</cp:lastModifiedBy>
  <cp:revision>48</cp:revision>
  <dcterms:created xsi:type="dcterms:W3CDTF">2012-01-16T16:29:10Z</dcterms:created>
  <dcterms:modified xsi:type="dcterms:W3CDTF">2012-01-31T08:27:53Z</dcterms:modified>
</cp:coreProperties>
</file>