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6" r:id="rId3"/>
    <p:sldMasterId id="2147483663" r:id="rId4"/>
  </p:sldMasterIdLst>
  <p:sldIdLst>
    <p:sldId id="256" r:id="rId5"/>
    <p:sldId id="263" r:id="rId6"/>
    <p:sldId id="264" r:id="rId7"/>
    <p:sldId id="260" r:id="rId8"/>
    <p:sldId id="268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206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07" autoAdjust="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2555776" y="116633"/>
            <a:ext cx="6404248" cy="720080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A468D3-048C-4E7A-9B19-5AFC7939C01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39552" y="188641"/>
            <a:ext cx="8280920" cy="72007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400">
                <a:solidFill>
                  <a:srgbClr val="652068"/>
                </a:solidFill>
                <a:latin typeface="Verdana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8" name="Espace réservé du texte 5"/>
          <p:cNvSpPr>
            <a:spLocks noGrp="1"/>
          </p:cNvSpPr>
          <p:nvPr>
            <p:ph type="body" sz="quarter" idx="11"/>
          </p:nvPr>
        </p:nvSpPr>
        <p:spPr>
          <a:xfrm>
            <a:off x="468313" y="1628775"/>
            <a:ext cx="8351837" cy="4248150"/>
          </a:xfrm>
          <a:prstGeom prst="rect">
            <a:avLst/>
          </a:prstGeom>
        </p:spPr>
        <p:txBody>
          <a:bodyPr/>
          <a:lstStyle>
            <a:lvl1pPr>
              <a:buClr>
                <a:srgbClr val="652068"/>
              </a:buClr>
              <a:buFont typeface="Wingdings" pitchFamily="2" charset="2"/>
              <a:buChar char="§"/>
              <a:defRPr>
                <a:latin typeface="Verdana" pitchFamily="34" charset="0"/>
              </a:defRPr>
            </a:lvl1pPr>
            <a:lvl2pPr>
              <a:buClr>
                <a:srgbClr val="B7C86E"/>
              </a:buClr>
              <a:buFont typeface="Wingdings" pitchFamily="2" charset="2"/>
              <a:buChar char="§"/>
              <a:defRPr>
                <a:latin typeface="Verdana" pitchFamily="34" charset="0"/>
              </a:defRPr>
            </a:lvl2pPr>
            <a:lvl3pPr>
              <a:buClr>
                <a:srgbClr val="009EE0"/>
              </a:buClr>
              <a:buFont typeface="Wingdings" pitchFamily="2" charset="2"/>
              <a:buChar char="§"/>
              <a:defRPr>
                <a:latin typeface="Verdana" pitchFamily="34" charset="0"/>
              </a:defRPr>
            </a:lvl3pPr>
            <a:lvl4pPr>
              <a:buClr>
                <a:srgbClr val="652068"/>
              </a:buClr>
              <a:buFont typeface="Wingdings" pitchFamily="2" charset="2"/>
              <a:buChar char="§"/>
              <a:defRPr>
                <a:latin typeface="Verdana" pitchFamily="34" charset="0"/>
              </a:defRPr>
            </a:lvl4pPr>
            <a:lvl5pPr>
              <a:buClr>
                <a:srgbClr val="B7C86E"/>
              </a:buClr>
              <a:buFont typeface="Wingdings" pitchFamily="2" charset="2"/>
              <a:buChar char="§"/>
              <a:defRPr>
                <a:latin typeface="Verdana" pitchFamily="34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A468D3-048C-4E7A-9B19-5AFC7939C01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1C6E0E4-1DCE-43A2-8210-477062095E7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CCBE5-CEB9-4A40-ACF3-A6A442C48CBB}" type="datetimeFigureOut">
              <a:rPr lang="fr-FR" smtClean="0"/>
              <a:pPr/>
              <a:t>31/01/2012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CD8B5-B411-4A06-87BE-85AE58E9D0F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Image 6" descr="modele ppt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52CA5-269C-4169-9F57-848F36CC9450}" type="datetimeFigureOut">
              <a:rPr lang="fr-FR" smtClean="0"/>
              <a:pPr/>
              <a:t>31/01/2012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8D208-A7ED-4988-BF01-9E7560518A70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Image 6" descr="modele ppt2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8076C-3ADC-4F2A-92BE-B1CDCAD61E3E}" type="datetimeFigureOut">
              <a:rPr lang="fr-FR" smtClean="0"/>
              <a:pPr/>
              <a:t>31/01/2012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C484D-EAB2-4E59-BB76-41F4B78892AB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Image 6" descr="modele ppt2.jpg"/>
          <p:cNvPicPr>
            <a:picLocks noChangeAspect="1"/>
          </p:cNvPicPr>
          <p:nvPr userDrawn="1"/>
        </p:nvPicPr>
        <p:blipFill>
          <a:blip r:embed="rId5" cstate="print"/>
          <a:srcRect t="90814"/>
          <a:stretch>
            <a:fillRect/>
          </a:stretch>
        </p:blipFill>
        <p:spPr>
          <a:xfrm>
            <a:off x="0" y="6228042"/>
            <a:ext cx="9144000" cy="629958"/>
          </a:xfrm>
          <a:prstGeom prst="rect">
            <a:avLst/>
          </a:prstGeom>
        </p:spPr>
      </p:pic>
      <p:pic>
        <p:nvPicPr>
          <p:cNvPr id="8" name="Image 7" descr="logo CCIE quadri.jp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8316416" y="6165304"/>
            <a:ext cx="684660" cy="410101"/>
          </a:xfrm>
          <a:prstGeom prst="rect">
            <a:avLst/>
          </a:prstGeom>
        </p:spPr>
      </p:pic>
      <p:pic>
        <p:nvPicPr>
          <p:cNvPr id="9" name="Image 8" descr="modele ppt3.jpg"/>
          <p:cNvPicPr>
            <a:picLocks noChangeAspect="1"/>
          </p:cNvPicPr>
          <p:nvPr userDrawn="1"/>
        </p:nvPicPr>
        <p:blipFill>
          <a:blip r:embed="rId7" cstate="print"/>
          <a:srcRect r="94488" b="71391"/>
          <a:stretch>
            <a:fillRect/>
          </a:stretch>
        </p:blipFill>
        <p:spPr>
          <a:xfrm>
            <a:off x="0" y="0"/>
            <a:ext cx="503825" cy="19619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70" r:id="rId2"/>
    <p:sldLayoutId id="214748367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odele ppt3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itre 1"/>
          <p:cNvSpPr txBox="1">
            <a:spLocks/>
          </p:cNvSpPr>
          <p:nvPr userDrawn="1"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b="1" baseline="0">
                <a:solidFill>
                  <a:srgbClr val="652068"/>
                </a:solidFill>
                <a:latin typeface="Verdana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52068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Entreprises,</a:t>
            </a:r>
            <a:br>
              <a:rPr kumimoji="0" lang="fr-FR" sz="5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52068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</a:br>
            <a:endParaRPr kumimoji="0" lang="fr-FR" sz="3000" b="1" i="0" u="none" strike="noStrike" kern="1200" cap="none" spc="0" normalizeH="0" baseline="0" noProof="0" dirty="0" smtClean="0">
              <a:ln>
                <a:noFill/>
              </a:ln>
              <a:solidFill>
                <a:srgbClr val="652068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52068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ayez le réflexe CCI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euille_Microsoft_Office_Excel_97-20031.xls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2483768" y="188640"/>
            <a:ext cx="6660232" cy="1368152"/>
          </a:xfrm>
        </p:spPr>
        <p:txBody>
          <a:bodyPr>
            <a:normAutofit fontScale="90000"/>
          </a:bodyPr>
          <a:lstStyle/>
          <a:p>
            <a:pPr algn="l"/>
            <a:r>
              <a:rPr lang="fr-FR" dirty="0" smtClean="0"/>
              <a:t>Bilan carbone de la CCI :</a:t>
            </a:r>
            <a:br>
              <a:rPr lang="fr-FR" dirty="0" smtClean="0"/>
            </a:br>
            <a:r>
              <a:rPr lang="fr-FR" sz="1600" dirty="0" smtClean="0"/>
              <a:t>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>
                <a:solidFill>
                  <a:schemeClr val="tx1"/>
                </a:solidFill>
              </a:rPr>
              <a:t>Retour d’expérience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876256" y="5517232"/>
            <a:ext cx="208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dirty="0" smtClean="0">
                <a:latin typeface="Verdana" pitchFamily="34" charset="0"/>
              </a:rPr>
              <a:t>Date</a:t>
            </a:r>
            <a:endParaRPr lang="fr-FR" sz="12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0" y="1412776"/>
            <a:ext cx="9144000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fr-FR" sz="1600" dirty="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fr-FR" sz="1600" dirty="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fr-FR" sz="1600" dirty="0" smtClean="0">
                <a:latin typeface="Comic Sans MS" pitchFamily="66" charset="0"/>
              </a:rPr>
              <a:t>	Version </a:t>
            </a:r>
            <a:r>
              <a:rPr lang="fr-FR" sz="1600" dirty="0">
                <a:latin typeface="Comic Sans MS" pitchFamily="66" charset="0"/>
              </a:rPr>
              <a:t>du Bilan Carbone™ utilisée : 		Bilan Carbone™ V5 </a:t>
            </a:r>
          </a:p>
          <a:p>
            <a:pPr>
              <a:spcBef>
                <a:spcPct val="50000"/>
              </a:spcBef>
            </a:pPr>
            <a:endParaRPr lang="fr-FR" sz="1600" dirty="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fr-FR" sz="1600" dirty="0" smtClean="0">
                <a:latin typeface="Comic Sans MS" pitchFamily="66" charset="0"/>
              </a:rPr>
              <a:t>	Périmètre </a:t>
            </a:r>
            <a:r>
              <a:rPr lang="fr-FR" sz="1600" dirty="0">
                <a:latin typeface="Comic Sans MS" pitchFamily="66" charset="0"/>
              </a:rPr>
              <a:t>du Bilan Carbone pris en compte :	Périmètre global</a:t>
            </a:r>
          </a:p>
          <a:p>
            <a:pPr>
              <a:spcBef>
                <a:spcPct val="50000"/>
              </a:spcBef>
            </a:pPr>
            <a:endParaRPr lang="fr-FR" sz="1600" dirty="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fr-FR" sz="1600" dirty="0" smtClean="0">
                <a:latin typeface="Comic Sans MS" pitchFamily="66" charset="0"/>
              </a:rPr>
              <a:t>	Champ </a:t>
            </a:r>
            <a:r>
              <a:rPr lang="fr-FR" sz="1600" dirty="0">
                <a:latin typeface="Comic Sans MS" pitchFamily="66" charset="0"/>
              </a:rPr>
              <a:t>d’application :			Hôtel Consulaire</a:t>
            </a:r>
          </a:p>
          <a:p>
            <a:pPr>
              <a:spcBef>
                <a:spcPct val="50000"/>
              </a:spcBef>
            </a:pPr>
            <a:endParaRPr lang="fr-FR" sz="1600" dirty="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fr-FR" sz="1600" dirty="0" smtClean="0">
                <a:latin typeface="Comic Sans MS" pitchFamily="66" charset="0"/>
              </a:rPr>
              <a:t>	Année </a:t>
            </a:r>
            <a:r>
              <a:rPr lang="fr-FR" sz="1600" dirty="0">
                <a:latin typeface="Comic Sans MS" pitchFamily="66" charset="0"/>
              </a:rPr>
              <a:t>de référence prise en compte : 		2007</a:t>
            </a:r>
          </a:p>
          <a:p>
            <a:pPr>
              <a:spcBef>
                <a:spcPct val="50000"/>
              </a:spcBef>
            </a:pPr>
            <a:endParaRPr lang="fr-FR" sz="1600" dirty="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fr-FR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0" y="836613"/>
            <a:ext cx="9144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 dirty="0">
                <a:latin typeface="Comic Sans MS" pitchFamily="66" charset="0"/>
              </a:rPr>
              <a:t>Emissions induites par la CCI Essonne</a:t>
            </a:r>
          </a:p>
          <a:p>
            <a:pPr algn="ctr">
              <a:spcBef>
                <a:spcPct val="50000"/>
              </a:spcBef>
            </a:pPr>
            <a:r>
              <a:rPr lang="fr-FR" sz="2000" b="1" dirty="0" smtClean="0">
                <a:latin typeface="Comic Sans MS" pitchFamily="66" charset="0"/>
              </a:rPr>
              <a:t>1406 </a:t>
            </a:r>
            <a:r>
              <a:rPr lang="fr-FR" sz="2000" b="1" dirty="0">
                <a:latin typeface="Comic Sans MS" pitchFamily="66" charset="0"/>
              </a:rPr>
              <a:t>teCO2 (tonne équivalent CO2)</a:t>
            </a:r>
            <a:endParaRPr lang="fr-FR" sz="2000" dirty="0">
              <a:latin typeface="Comic Sans MS" pitchFamily="66" charset="0"/>
            </a:endParaRPr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>
            <p:ph/>
          </p:nvPr>
        </p:nvGraphicFramePr>
        <p:xfrm>
          <a:off x="1116013" y="1700213"/>
          <a:ext cx="6886575" cy="4305300"/>
        </p:xfrm>
        <a:graphic>
          <a:graphicData uri="http://schemas.openxmlformats.org/presentationml/2006/ole">
            <p:oleObj spid="_x0000_s2050" name="Graphique" r:id="rId3" imgW="6886651" imgH="4305300" progId="Excel.Sheet.8">
              <p:embed/>
            </p:oleObj>
          </a:graphicData>
        </a:graphic>
      </p:graphicFrame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7164388" y="5084763"/>
            <a:ext cx="3603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 b="1">
                <a:latin typeface="Comic Sans MS" pitchFamily="66" charset="0"/>
              </a:rPr>
              <a:t>1%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084888" y="4724400"/>
            <a:ext cx="503237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 b="1">
                <a:latin typeface="Comic Sans MS" pitchFamily="66" charset="0"/>
              </a:rPr>
              <a:t>12%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003800" y="4581525"/>
            <a:ext cx="50323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 b="1">
                <a:latin typeface="Comic Sans MS" pitchFamily="66" charset="0"/>
              </a:rPr>
              <a:t>13%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3924300" y="4581525"/>
            <a:ext cx="50323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 b="1">
                <a:latin typeface="Comic Sans MS" pitchFamily="66" charset="0"/>
              </a:rPr>
              <a:t>13%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2916238" y="4005263"/>
            <a:ext cx="50323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 b="1">
                <a:latin typeface="Comic Sans MS" pitchFamily="66" charset="0"/>
              </a:rPr>
              <a:t>23%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1835150" y="2997200"/>
            <a:ext cx="50323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 b="1">
                <a:latin typeface="Comic Sans MS" pitchFamily="66" charset="0"/>
              </a:rPr>
              <a:t>38%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467544" y="116632"/>
            <a:ext cx="8676456" cy="3528392"/>
          </a:xfrm>
        </p:spPr>
        <p:txBody>
          <a:bodyPr/>
          <a:lstStyle/>
          <a:p>
            <a:pPr>
              <a:buNone/>
            </a:pPr>
            <a:r>
              <a:rPr lang="fr-FR" sz="2000" b="1" dirty="0" smtClean="0"/>
              <a:t>Exemples d’actions mises en place </a:t>
            </a:r>
            <a:r>
              <a:rPr lang="fr-FR" sz="2000" b="1" dirty="0" smtClean="0"/>
              <a:t>:</a:t>
            </a:r>
          </a:p>
          <a:p>
            <a:pPr>
              <a:buNone/>
            </a:pPr>
            <a:endParaRPr lang="fr-FR" sz="800" dirty="0" smtClean="0"/>
          </a:p>
          <a:p>
            <a:pPr>
              <a:buFontTx/>
              <a:buChar char="-"/>
            </a:pPr>
            <a:r>
              <a:rPr lang="fr-FR" sz="2000" dirty="0" smtClean="0"/>
              <a:t>Développement du principe de livraisons groupées pour les commandes de consommables</a:t>
            </a:r>
          </a:p>
          <a:p>
            <a:pPr>
              <a:buClrTx/>
              <a:buFontTx/>
              <a:buChar char="-"/>
            </a:pPr>
            <a:r>
              <a:rPr lang="fr-FR" sz="2000" dirty="0" smtClean="0"/>
              <a:t>Mise en place des différentes filières de tri sélectif</a:t>
            </a:r>
          </a:p>
          <a:p>
            <a:pPr marL="1162050" lvl="1" indent="180975">
              <a:buClrTx/>
              <a:buFontTx/>
              <a:buChar char="-"/>
            </a:pPr>
            <a:r>
              <a:rPr lang="fr-FR" sz="1600" dirty="0" smtClean="0"/>
              <a:t>+ de 75kg de piles recyclées</a:t>
            </a:r>
            <a:endParaRPr lang="fr-FR" sz="1600" dirty="0" smtClean="0"/>
          </a:p>
          <a:p>
            <a:pPr marL="1343025" lvl="1" indent="-180975">
              <a:buClrTx/>
              <a:buFontTx/>
              <a:buChar char="-"/>
            </a:pPr>
            <a:r>
              <a:rPr lang="fr-FR" sz="1600" dirty="0" smtClean="0"/>
              <a:t>Recyclage de nos D3E via des filières d’insertion  </a:t>
            </a:r>
            <a:endParaRPr lang="fr-FR" sz="800" dirty="0" smtClean="0"/>
          </a:p>
          <a:p>
            <a:pPr>
              <a:buClrTx/>
              <a:buFontTx/>
              <a:buChar char="-"/>
            </a:pPr>
            <a:r>
              <a:rPr lang="fr-FR" sz="2000" dirty="0" smtClean="0"/>
              <a:t>Développement d’actions de réduction des consommations : </a:t>
            </a:r>
          </a:p>
          <a:p>
            <a:pPr marL="1162050" lvl="1" indent="180975">
              <a:buClrTx/>
              <a:buFontTx/>
              <a:buChar char="-"/>
            </a:pPr>
            <a:r>
              <a:rPr lang="fr-FR" sz="1600" dirty="0" smtClean="0"/>
              <a:t>Papiers : environ 40% en 4 ans</a:t>
            </a:r>
          </a:p>
          <a:p>
            <a:pPr marL="1343025" lvl="1" indent="-180975">
              <a:buClrTx/>
              <a:buFontTx/>
              <a:buChar char="-"/>
            </a:pPr>
            <a:r>
              <a:rPr lang="fr-FR" sz="1600" dirty="0" smtClean="0"/>
              <a:t>Eau : environ 250 m</a:t>
            </a:r>
            <a:r>
              <a:rPr lang="fr-FR" sz="1600" baseline="30000" dirty="0" smtClean="0"/>
              <a:t>3</a:t>
            </a:r>
            <a:r>
              <a:rPr lang="fr-FR" sz="1600" dirty="0" smtClean="0"/>
              <a:t>/an</a:t>
            </a:r>
            <a:endParaRPr lang="fr-FR" sz="1600" dirty="0" smtClean="0"/>
          </a:p>
          <a:p>
            <a:pPr marL="361950" lvl="1" indent="-361950">
              <a:buClrTx/>
              <a:buFontTx/>
              <a:buChar char="-"/>
            </a:pPr>
            <a:r>
              <a:rPr lang="fr-FR" sz="2000" dirty="0" smtClean="0"/>
              <a:t>Mise en place </a:t>
            </a:r>
            <a:r>
              <a:rPr lang="fr-FR" sz="2000" dirty="0" smtClean="0"/>
              <a:t>d’une charte des éco-gestes</a:t>
            </a:r>
            <a:endParaRPr lang="fr-FR" sz="2000" dirty="0" smtClean="0"/>
          </a:p>
          <a:p>
            <a:pPr>
              <a:buNone/>
            </a:pPr>
            <a:endParaRPr lang="fr-FR" sz="2000" dirty="0" smtClean="0"/>
          </a:p>
          <a:p>
            <a:pPr>
              <a:buNone/>
            </a:pPr>
            <a:endParaRPr lang="fr-FR" sz="2000" dirty="0" smtClean="0"/>
          </a:p>
          <a:p>
            <a:pPr>
              <a:buNone/>
            </a:pPr>
            <a:endParaRPr lang="fr-FR" sz="2000" dirty="0"/>
          </a:p>
        </p:txBody>
      </p:sp>
      <p:sp>
        <p:nvSpPr>
          <p:cNvPr id="4" name="Espace réservé du texte 7"/>
          <p:cNvSpPr txBox="1">
            <a:spLocks/>
          </p:cNvSpPr>
          <p:nvPr/>
        </p:nvSpPr>
        <p:spPr>
          <a:xfrm>
            <a:off x="467544" y="3717032"/>
            <a:ext cx="8676456" cy="25922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2068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Pistes de réflexion</a:t>
            </a:r>
            <a:r>
              <a:rPr kumimoji="0" lang="fr-FR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pour l’avenir </a:t>
            </a:r>
            <a:r>
              <a:rPr kumimoji="0" lang="fr-FR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2068"/>
              </a:buClr>
              <a:buSzTx/>
              <a:buFont typeface="Wingdings" pitchFamily="2" charset="2"/>
              <a:buNone/>
              <a:tabLst/>
              <a:defRPr/>
            </a:pPr>
            <a:endParaRPr kumimoji="0" lang="fr-FR" sz="8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2068"/>
              </a:buClr>
              <a:buSzTx/>
              <a:buFontTx/>
              <a:buChar char="-"/>
              <a:tabLst/>
              <a:defRPr/>
            </a:pPr>
            <a:r>
              <a:rPr kumimoji="0" lang="fr-FR" sz="20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Développement d’actions liées à l’éco-conduite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2068"/>
              </a:buClr>
              <a:buSzTx/>
              <a:buFontTx/>
              <a:buChar char="-"/>
              <a:tabLst/>
              <a:defRPr/>
            </a:pPr>
            <a:r>
              <a:rPr lang="fr-FR" sz="2000" dirty="0" smtClean="0">
                <a:latin typeface="Verdana" pitchFamily="34" charset="0"/>
              </a:rPr>
              <a:t>Mise en place d’une flotte de véhicules CCI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2068"/>
              </a:buClr>
              <a:buSzTx/>
              <a:buFontTx/>
              <a:buChar char="-"/>
              <a:tabLst/>
              <a:defRPr/>
            </a:pPr>
            <a:r>
              <a:rPr kumimoji="0" lang="fr-FR" sz="20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Incitation à l’utilisation des transports en commun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2068"/>
              </a:buClr>
              <a:buSzTx/>
              <a:buFontTx/>
              <a:buChar char="-"/>
              <a:tabLst/>
              <a:defRPr/>
            </a:pPr>
            <a:r>
              <a:rPr lang="fr-FR" sz="2000" dirty="0" smtClean="0">
                <a:latin typeface="Verdana" pitchFamily="34" charset="0"/>
              </a:rPr>
              <a:t>Mise en place de système pour la réduction des consommations d’énergie</a:t>
            </a:r>
            <a:r>
              <a:rPr kumimoji="0" lang="fr-FR" sz="20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2068"/>
              </a:buClr>
              <a:buSzTx/>
              <a:buFontTx/>
              <a:buChar char="-"/>
              <a:tabLst/>
              <a:defRPr/>
            </a:pPr>
            <a:r>
              <a:rPr lang="fr-FR" sz="2000" dirty="0" smtClean="0">
                <a:latin typeface="Verdana" pitchFamily="34" charset="0"/>
              </a:rPr>
              <a:t>…</a:t>
            </a:r>
            <a:endParaRPr kumimoji="0" lang="fr-FR" sz="200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2068"/>
              </a:buClr>
              <a:buSzTx/>
              <a:tabLst/>
              <a:defRPr/>
            </a:pPr>
            <a:endParaRPr kumimoji="0" lang="fr-FR" sz="200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2068"/>
              </a:buClr>
              <a:buSzTx/>
              <a:buFont typeface="Wingdings" pitchFamily="2" charset="2"/>
              <a:buNone/>
              <a:tabLst/>
              <a:defRPr/>
            </a:pPr>
            <a:endParaRPr lang="fr-FR" sz="2000" baseline="0" dirty="0" smtClean="0">
              <a:latin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2068"/>
              </a:buClr>
              <a:buSzTx/>
              <a:buFont typeface="Wingdings" pitchFamily="2" charset="2"/>
              <a:buNone/>
              <a:tabLst/>
              <a:defRPr/>
            </a:pPr>
            <a:endParaRPr kumimoji="0" lang="fr-FR" sz="20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2068"/>
              </a:buClr>
              <a:buSzTx/>
              <a:buFont typeface="Wingdings" pitchFamily="2" charset="2"/>
              <a:buNone/>
              <a:tabLst/>
              <a:defRPr/>
            </a:pPr>
            <a:endParaRPr lang="fr-FR" sz="2000" baseline="0" dirty="0" smtClean="0">
              <a:latin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2068"/>
              </a:buClr>
              <a:buSzTx/>
              <a:buFont typeface="Wingdings" pitchFamily="2" charset="2"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2068"/>
              </a:buClr>
              <a:buSzTx/>
              <a:buFont typeface="Wingdings" pitchFamily="2" charset="2"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1143000"/>
          </a:xfrm>
        </p:spPr>
        <p:txBody>
          <a:bodyPr/>
          <a:lstStyle/>
          <a:p>
            <a:r>
              <a:rPr lang="fr-FR" dirty="0" smtClean="0"/>
              <a:t>Merci !</a:t>
            </a:r>
            <a:endParaRPr lang="fr-FR" dirty="0"/>
          </a:p>
        </p:txBody>
      </p:sp>
      <p:pic>
        <p:nvPicPr>
          <p:cNvPr id="14339" name="Image 1" descr="N:\1 Démarche RSE de la CCI\Images logos Qualité et DD\Afaq_9001 nouvea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5805264"/>
            <a:ext cx="792088" cy="725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Image 2" descr="N:\1 Démarche RSE de la CCI\Images logos Qualité et DD\Afaq_26000 maturité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4408" y="5661248"/>
            <a:ext cx="789690" cy="925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139</Words>
  <Application>Microsoft Office PowerPoint</Application>
  <PresentationFormat>Affichage à l'écran (4:3)</PresentationFormat>
  <Paragraphs>42</Paragraphs>
  <Slides>5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4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Thème Office</vt:lpstr>
      <vt:lpstr>Conception personnalisée</vt:lpstr>
      <vt:lpstr>2_Conception personnalisée</vt:lpstr>
      <vt:lpstr>1_Conception personnalisée</vt:lpstr>
      <vt:lpstr>Graphique</vt:lpstr>
      <vt:lpstr>Bilan carbone de la CCI :   Retour d’expérience</vt:lpstr>
      <vt:lpstr>Diapositive 2</vt:lpstr>
      <vt:lpstr>Diapositive 3</vt:lpstr>
      <vt:lpstr>Diapositive 4</vt:lpstr>
      <vt:lpstr>Merci !</vt:lpstr>
    </vt:vector>
  </TitlesOfParts>
  <Company>CCI Essonne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 </dc:creator>
  <cp:lastModifiedBy>QUA1</cp:lastModifiedBy>
  <cp:revision>16</cp:revision>
  <dcterms:created xsi:type="dcterms:W3CDTF">2012-01-16T16:29:10Z</dcterms:created>
  <dcterms:modified xsi:type="dcterms:W3CDTF">2012-01-31T09:13:53Z</dcterms:modified>
</cp:coreProperties>
</file>